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0" r:id="rId3"/>
    <p:sldId id="259" r:id="rId4"/>
    <p:sldId id="258" r:id="rId5"/>
    <p:sldId id="257" r:id="rId6"/>
    <p:sldId id="264" r:id="rId7"/>
    <p:sldId id="263" r:id="rId8"/>
    <p:sldId id="262" r:id="rId9"/>
    <p:sldId id="267" r:id="rId10"/>
    <p:sldId id="268" r:id="rId11"/>
    <p:sldId id="272" r:id="rId12"/>
    <p:sldId id="273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660033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243/stick-figure-drawing-three-check-marks-nonlooping-500-clr-65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54" y="2209800"/>
            <a:ext cx="197114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142875"/>
            <a:ext cx="9515475" cy="65912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FF0000"/>
                </a:solidFill>
              </a:rPr>
              <a:t>Терроризм</a:t>
            </a:r>
            <a:r>
              <a:rPr lang="ru-RU" sz="2600" dirty="0" smtClean="0"/>
              <a:t> </a:t>
            </a:r>
            <a:r>
              <a:rPr lang="ru-RU" sz="2600" dirty="0"/>
              <a:t>—</a:t>
            </a:r>
            <a:r>
              <a:rPr lang="ru-RU" sz="2600" dirty="0" smtClean="0"/>
              <a:t> </a:t>
            </a:r>
            <a:r>
              <a:rPr lang="ru-RU" sz="2600" dirty="0"/>
              <a:t>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</a:t>
            </a:r>
            <a:r>
              <a:rPr lang="ru-RU" sz="2600" dirty="0" smtClean="0"/>
              <a:t>действий.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C00000"/>
                </a:solidFill>
              </a:rPr>
              <a:t>Террористический </a:t>
            </a:r>
            <a:r>
              <a:rPr lang="ru-RU" sz="2600" b="1" dirty="0">
                <a:solidFill>
                  <a:srgbClr val="C00000"/>
                </a:solidFill>
              </a:rPr>
              <a:t>акт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/>
              <a:t>—</a:t>
            </a:r>
            <a:r>
              <a:rPr lang="ru-RU" sz="2600" dirty="0" smtClean="0"/>
              <a:t> </a:t>
            </a:r>
            <a:r>
              <a:rPr lang="ru-RU" sz="2600" dirty="0"/>
              <a:t>совершение </a:t>
            </a:r>
            <a:r>
              <a:rPr lang="ru-RU" sz="2600" b="1" dirty="0"/>
              <a:t>взрыва</a:t>
            </a:r>
            <a:r>
              <a:rPr lang="ru-RU" sz="2600" dirty="0"/>
              <a:t>, </a:t>
            </a:r>
            <a:r>
              <a:rPr lang="ru-RU" sz="2600" b="1" dirty="0"/>
              <a:t>поджога</a:t>
            </a:r>
            <a:r>
              <a:rPr lang="ru-RU" sz="2600" dirty="0"/>
              <a:t> или </a:t>
            </a:r>
            <a:r>
              <a:rPr lang="ru-RU" sz="2600" b="1" dirty="0"/>
              <a:t>иных действий</a:t>
            </a:r>
            <a:r>
              <a:rPr lang="ru-RU" sz="2600" dirty="0"/>
              <a:t>, </a:t>
            </a:r>
            <a:r>
              <a:rPr lang="ru-RU" sz="2600" b="1" dirty="0"/>
              <a:t>устрашающих</a:t>
            </a:r>
            <a:r>
              <a:rPr lang="ru-RU" sz="2600" dirty="0"/>
              <a:t> население и </a:t>
            </a:r>
            <a:r>
              <a:rPr lang="ru-RU" sz="2600" b="1" dirty="0"/>
              <a:t>создающих опасность </a:t>
            </a:r>
            <a:r>
              <a:rPr lang="ru-RU" sz="2600" dirty="0"/>
              <a:t>гибели человека, причинения значительного имущественного ущерба либо наступления иных тяжких последствий, в целях дестабилизации деятельности органов власти или международных организаций либо воздействия на принятие ими решений, а </a:t>
            </a:r>
            <a:r>
              <a:rPr lang="ru-RU" sz="2600" b="1" dirty="0"/>
              <a:t>также угроза совершения </a:t>
            </a:r>
            <a:r>
              <a:rPr lang="ru-RU" sz="2600" dirty="0"/>
              <a:t>указанных действий в тех же </a:t>
            </a:r>
            <a:r>
              <a:rPr lang="ru-RU" sz="2600" dirty="0" smtClean="0"/>
              <a:t>целях.</a:t>
            </a:r>
          </a:p>
          <a:p>
            <a:pPr>
              <a:spcBef>
                <a:spcPts val="0"/>
              </a:spcBef>
            </a:pP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3300"/>
                </a:solidFill>
              </a:rPr>
              <a:t>Федеральный закон «О противодействии терроризму»</a:t>
            </a:r>
            <a:endParaRPr lang="ru-RU" sz="2600" b="1" dirty="0">
              <a:solidFill>
                <a:srgbClr val="0033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urspresent.ru/assets/images/resources/241/running-with-injured-person-500-clr-7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66" y="2599266"/>
            <a:ext cx="2037292" cy="21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67" y="160867"/>
            <a:ext cx="9931400" cy="6544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Если произошёл взрыв: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Сохраняйте спокойствие, уточните обстановку (определите визуально, позвоните в службу безопасности и пр.)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Окажите первую медицинскую либо иную помощь пострадавшим.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Определите </a:t>
            </a:r>
            <a:r>
              <a:rPr lang="ru-RU" sz="2400" dirty="0"/>
              <a:t>возможные пути эвакуации</a:t>
            </a:r>
            <a:r>
              <a:rPr lang="ru-RU" sz="2400" dirty="0" smtClean="0"/>
              <a:t>. При выходе старайтесь не прикасаться к поврежденным конструкциям </a:t>
            </a:r>
            <a:r>
              <a:rPr lang="ru-RU" sz="2400" dirty="0"/>
              <a:t>и </a:t>
            </a:r>
            <a:r>
              <a:rPr lang="ru-RU" sz="2400" dirty="0" smtClean="0"/>
              <a:t>электропроводке.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 smtClean="0"/>
              <a:t>Не пользуйтесь открытым </a:t>
            </a:r>
            <a:r>
              <a:rPr lang="ru-RU" sz="2400" dirty="0"/>
              <a:t>огнем из-за возможности наличия </a:t>
            </a:r>
            <a:r>
              <a:rPr lang="ru-RU" sz="2400" dirty="0" smtClean="0"/>
              <a:t>в воздухе взрывоопасных газов</a:t>
            </a:r>
            <a:r>
              <a:rPr lang="ru-RU" sz="2400" dirty="0"/>
              <a:t>.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При </a:t>
            </a:r>
            <a:r>
              <a:rPr lang="ru-RU" sz="2400" dirty="0"/>
              <a:t>задымлении </a:t>
            </a:r>
            <a:r>
              <a:rPr lang="ru-RU" sz="2400" dirty="0" smtClean="0"/>
              <a:t>защитите </a:t>
            </a:r>
            <a:r>
              <a:rPr lang="ru-RU" sz="2400" dirty="0"/>
              <a:t>органы дыхания смоченным платком, </a:t>
            </a:r>
            <a:r>
              <a:rPr lang="ru-RU" sz="2400" dirty="0" smtClean="0"/>
              <a:t>полотенцем.</a:t>
            </a:r>
            <a:endParaRPr lang="ru-RU" sz="2400" b="1" dirty="0" smtClean="0">
              <a:solidFill>
                <a:srgbClr val="660033"/>
              </a:solidFill>
            </a:endParaRPr>
          </a:p>
          <a:p>
            <a:r>
              <a:rPr lang="ru-RU" sz="2400" dirty="0" smtClean="0"/>
              <a:t>При отсутствии возможности самостоятельно выбраться из завала подавайте звуки голосом, имеющимися под руками предметами; психологически настройтесь на то, что вас обязательно найдут.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3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60867"/>
            <a:ext cx="9999133" cy="660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 smtClean="0">
                <a:solidFill>
                  <a:srgbClr val="660033"/>
                </a:solidFill>
              </a:rPr>
              <a:t>При поступлении по телефону угрозы террористического акта </a:t>
            </a:r>
          </a:p>
          <a:p>
            <a:r>
              <a:rPr lang="ru-RU" sz="2400" dirty="0" smtClean="0"/>
              <a:t>Включите запись разговора.</a:t>
            </a:r>
          </a:p>
          <a:p>
            <a:r>
              <a:rPr lang="ru-RU" sz="2400" dirty="0" smtClean="0"/>
              <a:t>С помощью устройства АОН определите номер телефона, с которого поступил звонок, зафиксируйте его на бумаге (это понадобится в дальнейшем), а также время начала и окончания разговора.</a:t>
            </a:r>
          </a:p>
          <a:p>
            <a:pPr lvl="0"/>
            <a:r>
              <a:rPr lang="ru-RU" sz="2400" dirty="0" smtClean="0"/>
              <a:t>Запоминайте содержание разговора, по возможности фиксируйте его на бумаге, в том числе пол </a:t>
            </a:r>
            <a:r>
              <a:rPr lang="ru-RU" sz="2400" dirty="0"/>
              <a:t>и возраст звонившего, особенности его (её) </a:t>
            </a:r>
            <a:r>
              <a:rPr lang="ru-RU" sz="2400" dirty="0" smtClean="0"/>
              <a:t>речи: голос </a:t>
            </a:r>
            <a:r>
              <a:rPr lang="ru-RU" sz="2400" dirty="0"/>
              <a:t>(громкий или тихий, низкий или высокий</a:t>
            </a:r>
            <a:r>
              <a:rPr lang="ru-RU" sz="2400" dirty="0" smtClean="0"/>
              <a:t>), темп </a:t>
            </a:r>
            <a:r>
              <a:rPr lang="ru-RU" sz="2400" dirty="0"/>
              <a:t>речи (быстрый или медленный</a:t>
            </a:r>
            <a:r>
              <a:rPr lang="ru-RU" sz="2400" dirty="0" smtClean="0"/>
              <a:t>), произношение </a:t>
            </a:r>
            <a:r>
              <a:rPr lang="ru-RU" sz="2400" dirty="0"/>
              <a:t>(</a:t>
            </a:r>
            <a:r>
              <a:rPr lang="ru-RU" sz="2400" dirty="0" smtClean="0"/>
              <a:t>отчётливое</a:t>
            </a:r>
            <a:r>
              <a:rPr lang="ru-RU" sz="2400" dirty="0"/>
              <a:t>, </a:t>
            </a:r>
            <a:r>
              <a:rPr lang="ru-RU" sz="2400" dirty="0" smtClean="0"/>
              <a:t>искажённое</a:t>
            </a:r>
            <a:r>
              <a:rPr lang="ru-RU" sz="2400" dirty="0"/>
              <a:t>, с заиканием, шепелявое, с акцентом или с диалектом</a:t>
            </a:r>
            <a:r>
              <a:rPr lang="ru-RU" sz="2400" dirty="0" smtClean="0"/>
              <a:t>), манера </a:t>
            </a:r>
            <a:r>
              <a:rPr lang="ru-RU" sz="2400" dirty="0"/>
              <a:t>речи (развязная, с </a:t>
            </a:r>
            <a:r>
              <a:rPr lang="ru-RU" sz="2400" dirty="0" smtClean="0"/>
              <a:t>издёвкой</a:t>
            </a:r>
            <a:r>
              <a:rPr lang="ru-RU" sz="2400" dirty="0"/>
              <a:t>, с нецензурными выражениями</a:t>
            </a:r>
            <a:r>
              <a:rPr lang="ru-RU" sz="2400" dirty="0" smtClean="0"/>
              <a:t>).</a:t>
            </a:r>
            <a:endParaRPr lang="ru-RU" sz="2400" dirty="0"/>
          </a:p>
          <a:p>
            <a:pPr lvl="0"/>
            <a:r>
              <a:rPr lang="ru-RU" sz="2400" dirty="0" smtClean="0"/>
              <a:t>Обратите внимание на звуковой </a:t>
            </a:r>
            <a:r>
              <a:rPr lang="ru-RU" sz="2400" dirty="0"/>
              <a:t>фон (шум </a:t>
            </a:r>
            <a:r>
              <a:rPr lang="ru-RU" sz="2400" dirty="0" smtClean="0"/>
              <a:t>авиа-, железнодорожного или автотранспорта</a:t>
            </a:r>
            <a:r>
              <a:rPr lang="ru-RU" sz="2400" dirty="0"/>
              <a:t>, </a:t>
            </a:r>
            <a:r>
              <a:rPr lang="ru-RU" sz="2400" dirty="0" smtClean="0"/>
              <a:t>другое).</a:t>
            </a:r>
            <a:endParaRPr lang="ru-RU" sz="2400" dirty="0"/>
          </a:p>
          <a:p>
            <a:pPr lvl="0"/>
            <a:r>
              <a:rPr lang="ru-RU" sz="2400" dirty="0" smtClean="0"/>
              <a:t>Попытайтесь параллельно (с помощью рядом находящихся коллег) сообщить о звонке и происходящем разговоре с «террористом» по номеру </a:t>
            </a:r>
            <a:r>
              <a:rPr lang="ru-RU" sz="2400" b="1" dirty="0" smtClean="0"/>
              <a:t>102</a:t>
            </a:r>
            <a:r>
              <a:rPr lang="ru-RU" sz="2400" dirty="0" smtClean="0"/>
              <a:t> </a:t>
            </a:r>
            <a:r>
              <a:rPr lang="ru-RU" sz="2400" dirty="0"/>
              <a:t>или </a:t>
            </a:r>
            <a:r>
              <a:rPr lang="ru-RU" sz="2400" b="1" dirty="0"/>
              <a:t>112</a:t>
            </a:r>
            <a:r>
              <a:rPr lang="ru-RU" sz="2400" dirty="0"/>
              <a:t>, или дежурному Управления ФСБ России по Свердловской области — </a:t>
            </a:r>
            <a:r>
              <a:rPr lang="ru-RU" sz="2400" b="1" dirty="0" smtClean="0"/>
              <a:t>358-82-92.</a:t>
            </a:r>
            <a:endParaRPr lang="ru-RU" sz="2400" dirty="0"/>
          </a:p>
        </p:txBody>
      </p:sp>
      <p:pic>
        <p:nvPicPr>
          <p:cNvPr id="18434" name="Picture 2" descr="https://www.alexw3.com/wp-content/uploads/2019/12/Support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3462867"/>
            <a:ext cx="1992842" cy="19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60867"/>
            <a:ext cx="9999133" cy="660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 smtClean="0">
                <a:solidFill>
                  <a:srgbClr val="660033"/>
                </a:solidFill>
              </a:rPr>
              <a:t>При поступлении по телефону угрозы террористического акта </a:t>
            </a:r>
          </a:p>
          <a:p>
            <a:pPr>
              <a:spcBef>
                <a:spcPts val="600"/>
              </a:spcBef>
            </a:pPr>
            <a:r>
              <a:rPr lang="ru-RU" sz="2400" i="1" u="sng" dirty="0">
                <a:solidFill>
                  <a:schemeClr val="tx1"/>
                </a:solidFill>
              </a:rPr>
              <a:t>Необходимо</a:t>
            </a:r>
            <a:r>
              <a:rPr lang="ru-RU" sz="2400" i="1" dirty="0">
                <a:solidFill>
                  <a:schemeClr val="tx1"/>
                </a:solidFill>
              </a:rPr>
              <a:t>, если это возможно, в ходе разговора </a:t>
            </a:r>
            <a:r>
              <a:rPr lang="ru-RU" sz="2400" i="1" dirty="0" smtClean="0">
                <a:solidFill>
                  <a:schemeClr val="tx1"/>
                </a:solidFill>
              </a:rPr>
              <a:t>в спокойной тональности получить </a:t>
            </a:r>
            <a:r>
              <a:rPr lang="ru-RU" sz="2400" i="1" dirty="0">
                <a:solidFill>
                  <a:schemeClr val="tx1"/>
                </a:solidFill>
              </a:rPr>
              <a:t>ответы </a:t>
            </a:r>
            <a:r>
              <a:rPr lang="ru-RU" sz="2400" i="1" dirty="0" smtClean="0">
                <a:solidFill>
                  <a:schemeClr val="tx1"/>
                </a:solidFill>
              </a:rPr>
              <a:t>на </a:t>
            </a:r>
            <a:r>
              <a:rPr lang="ru-RU" sz="2400" i="1" dirty="0">
                <a:solidFill>
                  <a:schemeClr val="tx1"/>
                </a:solidFill>
              </a:rPr>
              <a:t>следующие вопросы</a:t>
            </a:r>
            <a:r>
              <a:rPr lang="ru-RU" sz="2400" i="1" dirty="0" smtClean="0">
                <a:solidFill>
                  <a:schemeClr val="tx1"/>
                </a:solidFill>
              </a:rPr>
              <a:t>:</a:t>
            </a:r>
          </a:p>
          <a:p>
            <a:pPr marL="0" lvl="0" indent="355600">
              <a:spcBef>
                <a:spcPts val="600"/>
              </a:spcBef>
              <a:buNone/>
            </a:pPr>
            <a:r>
              <a:rPr lang="ru-RU" sz="2400" dirty="0" smtClean="0"/>
              <a:t>Куда</a:t>
            </a:r>
            <a:r>
              <a:rPr lang="ru-RU" sz="2400" dirty="0"/>
              <a:t>, кому, по какому телефону звонит этот </a:t>
            </a:r>
            <a:r>
              <a:rPr lang="ru-RU" sz="2400" dirty="0" smtClean="0"/>
              <a:t>человек?</a:t>
            </a:r>
          </a:p>
          <a:p>
            <a:pPr marL="0" lvl="0" indent="355600">
              <a:spcBef>
                <a:spcPts val="600"/>
              </a:spcBef>
              <a:buNone/>
            </a:pPr>
            <a:r>
              <a:rPr lang="ru-RU" sz="2400" dirty="0" smtClean="0"/>
              <a:t>Какие </a:t>
            </a:r>
            <a:r>
              <a:rPr lang="ru-RU" sz="2400" dirty="0"/>
              <a:t>конкретные требования он (она) </a:t>
            </a:r>
            <a:r>
              <a:rPr lang="ru-RU" sz="2400" dirty="0" smtClean="0"/>
              <a:t>выдвигает?</a:t>
            </a:r>
          </a:p>
          <a:p>
            <a:pPr marL="355600" lvl="0" indent="0">
              <a:spcBef>
                <a:spcPts val="600"/>
              </a:spcBef>
              <a:buNone/>
            </a:pPr>
            <a:r>
              <a:rPr lang="ru-RU" sz="2400" dirty="0" smtClean="0"/>
              <a:t>Выдвигает </a:t>
            </a:r>
            <a:r>
              <a:rPr lang="ru-RU" sz="2400" dirty="0"/>
              <a:t>требования он (она) лично, выступает в роли посредника или представляет какую-то группу </a:t>
            </a:r>
            <a:r>
              <a:rPr lang="ru-RU" sz="2400" dirty="0" smtClean="0"/>
              <a:t>лиц?</a:t>
            </a:r>
          </a:p>
          <a:p>
            <a:pPr marL="355600" lvl="0" indent="0">
              <a:spcBef>
                <a:spcPts val="60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каких условиях он (она) или они согласны отказаться от </a:t>
            </a:r>
            <a:r>
              <a:rPr lang="ru-RU" sz="2400" dirty="0" smtClean="0"/>
              <a:t>задуманного?</a:t>
            </a:r>
          </a:p>
          <a:p>
            <a:pPr marL="355600" lvl="0" indent="0">
              <a:spcBef>
                <a:spcPts val="600"/>
              </a:spcBef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и когда с ним (с ней) можно </a:t>
            </a:r>
            <a:r>
              <a:rPr lang="ru-RU" sz="2400" dirty="0" smtClean="0"/>
              <a:t>связаться?</a:t>
            </a:r>
          </a:p>
          <a:p>
            <a:pPr marL="355600" lvl="0" indent="0">
              <a:spcBef>
                <a:spcPts val="600"/>
              </a:spcBef>
              <a:buNone/>
            </a:pPr>
            <a:r>
              <a:rPr lang="ru-RU" sz="2400" dirty="0" smtClean="0"/>
              <a:t>Кому </a:t>
            </a:r>
            <a:r>
              <a:rPr lang="ru-RU" sz="2400" dirty="0"/>
              <a:t>можно сообщить об этом звонке?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</p:txBody>
      </p:sp>
      <p:pic>
        <p:nvPicPr>
          <p:cNvPr id="19458" name="Picture 2" descr="https://reachforthewall.org/wp-content/uploads/2016/04/shutterstock_93385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3" y="4445000"/>
            <a:ext cx="2429933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60867"/>
            <a:ext cx="9999133" cy="660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 smtClean="0">
                <a:solidFill>
                  <a:srgbClr val="660033"/>
                </a:solidFill>
              </a:rPr>
              <a:t>При поступлении угрозы террористического акта в письменном виде</a:t>
            </a:r>
          </a:p>
          <a:p>
            <a:r>
              <a:rPr lang="ru-RU" sz="2400" dirty="0"/>
              <a:t>Угрозы в письменной форме могут поступить как по почте, так и в анонимных материалах (записках, надписях и др.).</a:t>
            </a:r>
          </a:p>
          <a:p>
            <a:r>
              <a:rPr lang="ru-RU" sz="2400" dirty="0"/>
              <a:t>После получения такого документа </a:t>
            </a:r>
            <a:r>
              <a:rPr lang="ru-RU" sz="2400" u="sng" dirty="0"/>
              <a:t>необходимо</a:t>
            </a:r>
            <a:r>
              <a:rPr lang="ru-RU" sz="2400" dirty="0"/>
              <a:t>: обращаться с ним максимально осторожно, не оставлять на </a:t>
            </a:r>
            <a:r>
              <a:rPr lang="ru-RU" sz="2400" dirty="0" smtClean="0"/>
              <a:t>нём </a:t>
            </a:r>
            <a:r>
              <a:rPr lang="ru-RU" sz="2400" dirty="0"/>
              <a:t>отпечатков пальцев, не </a:t>
            </a:r>
            <a:r>
              <a:rPr lang="ru-RU" sz="2400" dirty="0" smtClean="0"/>
              <a:t>мять, </a:t>
            </a:r>
            <a:r>
              <a:rPr lang="ru-RU" sz="2400" dirty="0"/>
              <a:t>не делать на </a:t>
            </a:r>
            <a:r>
              <a:rPr lang="ru-RU" sz="2400" dirty="0" smtClean="0"/>
              <a:t>нём </a:t>
            </a:r>
            <a:r>
              <a:rPr lang="ru-RU" sz="2400" dirty="0"/>
              <a:t>пометок. По возможности убрать его в чистый плотно закрываемый полиэтиленовый пакет и поместить в отдельную </a:t>
            </a:r>
            <a:r>
              <a:rPr lang="ru-RU" sz="2400" dirty="0" smtClean="0"/>
              <a:t>жёсткую папку для последующей передачи в Управление ФСБ России по Свердловской области. </a:t>
            </a:r>
          </a:p>
          <a:p>
            <a:r>
              <a:rPr lang="ru-RU" sz="2400" dirty="0"/>
              <a:t>Е</a:t>
            </a:r>
            <a:r>
              <a:rPr lang="ru-RU" sz="2400" dirty="0" smtClean="0"/>
              <a:t>сли </a:t>
            </a:r>
            <a:r>
              <a:rPr lang="ru-RU" sz="2400" dirty="0"/>
              <a:t>документ поступил в конверте —</a:t>
            </a:r>
            <a:r>
              <a:rPr lang="ru-RU" sz="2400" dirty="0" smtClean="0"/>
              <a:t> </a:t>
            </a:r>
            <a:r>
              <a:rPr lang="ru-RU" sz="2400" dirty="0"/>
              <a:t>его вскрытие производится только с левой или правой стороны, аккуратно отрезая кромки ножницами.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</p:txBody>
      </p:sp>
      <p:pic>
        <p:nvPicPr>
          <p:cNvPr id="20484" name="Picture 4" descr="https://st.depositphotos.com/1552219/2205/i/950/depositphotos_22051083-stock-photo-mail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5477933"/>
            <a:ext cx="1651001" cy="13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thumbs.dreamstime.com/b/%D1%87%D0%B5%D0%BB%D0%BE%D0%B2%D0%B5%D0%BA-3d-%D0%B8-%D0%BA%D0%BE%D1%80%D0%BE%D0%B1%D0%BA%D0%B0-%D0%B3%D0%B0%D0%B1%D0%B0%D1%80%D0%B8%D1%82%D0%BE%D0%B2-27283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6" y="5477933"/>
            <a:ext cx="1591734" cy="13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98" y="160867"/>
            <a:ext cx="10219269" cy="6604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100" b="1" dirty="0" smtClean="0">
                <a:solidFill>
                  <a:srgbClr val="660033"/>
                </a:solidFill>
              </a:rPr>
              <a:t>В случае захвата заложников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При </a:t>
            </a:r>
            <a:r>
              <a:rPr lang="ru-RU" sz="3000" dirty="0"/>
              <a:t>захвате террористами, </a:t>
            </a:r>
            <a:r>
              <a:rPr lang="ru-RU" sz="3000" b="1" dirty="0"/>
              <a:t>необходимо</a:t>
            </a:r>
            <a:r>
              <a:rPr lang="ru-RU" sz="3000" dirty="0"/>
              <a:t> придерживаться следующих правил поведения: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/>
              <a:t>не допускать действий, которые могут спровоцировать нападающих к применению оружия и привести к человеческим </a:t>
            </a:r>
            <a:r>
              <a:rPr lang="ru-RU" sz="3000" dirty="0" smtClean="0"/>
              <a:t>жертвам;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 smtClean="0"/>
              <a:t>переносить </a:t>
            </a:r>
            <a:r>
              <a:rPr lang="ru-RU" sz="3000" dirty="0"/>
              <a:t>лишения, оскорбления и </a:t>
            </a:r>
            <a:r>
              <a:rPr lang="ru-RU" sz="3000" dirty="0" smtClean="0"/>
              <a:t>унижения;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 smtClean="0"/>
              <a:t>не </a:t>
            </a:r>
            <a:r>
              <a:rPr lang="ru-RU" sz="3000" dirty="0"/>
              <a:t>смотреть </a:t>
            </a:r>
            <a:r>
              <a:rPr lang="ru-RU" sz="3000" dirty="0" smtClean="0"/>
              <a:t>(по возможности) в </a:t>
            </a:r>
            <a:r>
              <a:rPr lang="ru-RU" sz="3000" dirty="0"/>
              <a:t>глаза преступникам, не вести себя </a:t>
            </a:r>
            <a:r>
              <a:rPr lang="ru-RU" sz="3000" dirty="0" smtClean="0"/>
              <a:t>вызывающе;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 smtClean="0"/>
              <a:t>при </a:t>
            </a:r>
            <a:r>
              <a:rPr lang="ru-RU" sz="3000" dirty="0"/>
              <a:t>необходимости выполнять требования преступников, не противоречить им, не рисковать жизнью окружающих, стараться не допускать истерик и паники</a:t>
            </a:r>
            <a:r>
              <a:rPr lang="ru-RU" sz="3000" dirty="0" smtClean="0"/>
              <a:t>;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/>
              <a:t>на совершение любых действий (сесть, встать, попить, сходить в туалет) спрашивать </a:t>
            </a:r>
            <a:r>
              <a:rPr lang="ru-RU" sz="3000" dirty="0" smtClean="0"/>
              <a:t>разрешение.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1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«Стокгольмский синдром» </a:t>
            </a:r>
            <a:r>
              <a:rPr lang="ru-RU" sz="3100" dirty="0"/>
              <a:t>— </a:t>
            </a:r>
            <a:r>
              <a:rPr lang="ru-RU" sz="3100" dirty="0" smtClean="0"/>
              <a:t>под </a:t>
            </a:r>
            <a:r>
              <a:rPr lang="ru-RU" sz="3100" dirty="0"/>
              <a:t>воздействием сильного </a:t>
            </a:r>
            <a:r>
              <a:rPr lang="ru-RU" sz="3100" dirty="0" smtClean="0"/>
              <a:t>переживания</a:t>
            </a:r>
            <a:r>
              <a:rPr lang="ru-RU" sz="3100" dirty="0"/>
              <a:t> </a:t>
            </a:r>
            <a:r>
              <a:rPr lang="ru-RU" sz="3100" dirty="0" smtClean="0"/>
              <a:t>(стресса) заложники начинают </a:t>
            </a:r>
            <a:r>
              <a:rPr lang="ru-RU" sz="3100" dirty="0"/>
              <a:t>сочувствовать своим захватчикам, оправдывать их действия и в конечном счёте отождествлять себя с ними, перенимая их идеи и считая свою жертву </a:t>
            </a:r>
            <a:r>
              <a:rPr lang="ru-RU" sz="3100" i="1" dirty="0"/>
              <a:t>необходимой</a:t>
            </a:r>
            <a:r>
              <a:rPr lang="ru-RU" sz="3100" dirty="0"/>
              <a:t> для достижения «общей» </a:t>
            </a:r>
            <a:r>
              <a:rPr lang="ru-RU" sz="3100" dirty="0" smtClean="0"/>
              <a:t>цели.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1306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urspresent.ru/assets/images/resources/169/carrying-christmas-presents-500-clr-102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2861733"/>
            <a:ext cx="1625600" cy="22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200025"/>
            <a:ext cx="9648825" cy="6124575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Взрывоопасный предмет</a:t>
            </a:r>
            <a:r>
              <a:rPr lang="ru-RU" sz="2400" dirty="0"/>
              <a:t>  —</a:t>
            </a:r>
            <a:r>
              <a:rPr lang="ru-RU" sz="2400" dirty="0" smtClean="0"/>
              <a:t> </a:t>
            </a:r>
            <a:r>
              <a:rPr lang="ru-RU" sz="2400" dirty="0"/>
              <a:t>устройство или вещество, способное при наличии источника инициирования (возбуждения) быстро выделять химическую, электромагнитную, механическую и другие виды энергии</a:t>
            </a:r>
            <a:r>
              <a:rPr lang="ru-RU" sz="2400" dirty="0" smtClean="0"/>
              <a:t>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Взрывчатые вещества </a:t>
            </a:r>
            <a:r>
              <a:rPr lang="ru-RU" sz="2400" dirty="0"/>
              <a:t>(ВВ)  —</a:t>
            </a:r>
            <a:r>
              <a:rPr lang="ru-RU" sz="2400" dirty="0" smtClean="0"/>
              <a:t> </a:t>
            </a:r>
            <a:r>
              <a:rPr lang="ru-RU" sz="2400" dirty="0"/>
              <a:t>это химические соединения или их смеси, способные взрываться под воздействием внешнего импульса (удара, </a:t>
            </a:r>
            <a:r>
              <a:rPr lang="ru-RU" sz="2400" dirty="0" err="1"/>
              <a:t>накола</a:t>
            </a:r>
            <a:r>
              <a:rPr lang="ru-RU" sz="2400" dirty="0"/>
              <a:t>, трения, нагрева и т. п</a:t>
            </a:r>
            <a:r>
              <a:rPr lang="ru-RU" sz="2400" dirty="0" smtClean="0"/>
              <a:t>.).</a:t>
            </a:r>
          </a:p>
          <a:p>
            <a:endParaRPr lang="ru-RU" sz="900" dirty="0" smtClean="0"/>
          </a:p>
          <a:p>
            <a:pPr>
              <a:spcBef>
                <a:spcPts val="0"/>
              </a:spcBef>
            </a:pPr>
            <a:r>
              <a:rPr lang="ru-RU" sz="2600" b="1" i="1" dirty="0" smtClean="0">
                <a:solidFill>
                  <a:srgbClr val="C00000"/>
                </a:solidFill>
              </a:rPr>
              <a:t>Взрывные устройства (ВУ) </a:t>
            </a:r>
            <a:r>
              <a:rPr lang="ru-RU" sz="2400" dirty="0"/>
              <a:t>— </a:t>
            </a:r>
            <a:r>
              <a:rPr lang="ru-RU" sz="2400" dirty="0" smtClean="0"/>
              <a:t>штатные и нештатные (самодельные).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Маскируются</a:t>
            </a:r>
            <a:r>
              <a:rPr lang="ru-RU" sz="2400" dirty="0" smtClean="0"/>
              <a:t> под сумки</a:t>
            </a:r>
            <a:r>
              <a:rPr lang="ru-RU" sz="2400" dirty="0"/>
              <a:t>, </a:t>
            </a:r>
            <a:r>
              <a:rPr lang="ru-RU" sz="2400" dirty="0" smtClean="0"/>
              <a:t>кейсы, чемоданы, портмоне, зажигалка, пакеты (бумажные, полиэтиленовые), свёртки, коробки, детские игрушки, продукты питания (их упаковку </a:t>
            </a:r>
            <a:r>
              <a:rPr lang="ru-RU" sz="2400" dirty="0"/>
              <a:t>— </a:t>
            </a:r>
            <a:r>
              <a:rPr lang="ru-RU" sz="2400" dirty="0" smtClean="0"/>
              <a:t>например, коробка конфет) и т. д.</a:t>
            </a:r>
          </a:p>
          <a:p>
            <a:pPr marL="0" indent="0">
              <a:spcBef>
                <a:spcPts val="0"/>
              </a:spcBef>
              <a:buNone/>
            </a:pPr>
            <a:endParaRPr lang="ru-RU" sz="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Могут </a:t>
            </a:r>
            <a:r>
              <a:rPr lang="ru-RU" sz="2400" b="1" dirty="0"/>
              <a:t>взорваться </a:t>
            </a:r>
            <a:r>
              <a:rPr lang="ru-RU" sz="2400" dirty="0"/>
              <a:t>при попытке сдвинуть их с места, поднять, </a:t>
            </a:r>
            <a:r>
              <a:rPr lang="ru-RU" sz="2400" dirty="0" smtClean="0"/>
              <a:t>открыть либо приводятся в действие дистанционно (с помощью радиосигнала).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59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yotecrk.com/wp-content/uploads/2013/03/Finding-Things-to-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99" y="1964266"/>
            <a:ext cx="1202267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0325"/>
            <a:ext cx="10001250" cy="65055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660033"/>
                </a:solidFill>
              </a:rPr>
              <a:t>Способы проноса ВУ:</a:t>
            </a:r>
            <a:endParaRPr lang="ru-RU" sz="2800" b="1" dirty="0">
              <a:solidFill>
                <a:srgbClr val="660033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/>
              <a:t>террористы либо иные преступно настроенные лица с изменённым </a:t>
            </a:r>
            <a:r>
              <a:rPr lang="ru-RU" sz="2400" dirty="0"/>
              <a:t>внешним </a:t>
            </a:r>
            <a:r>
              <a:rPr lang="ru-RU" sz="2400" dirty="0" smtClean="0"/>
              <a:t>видом, играющие роль посетителей, якобы направляющихся в конкретные подразделения органа власти;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террористы в форменной одежде коммунальных, специальных </a:t>
            </a:r>
            <a:r>
              <a:rPr lang="ru-RU" sz="2400" dirty="0" smtClean="0"/>
              <a:t>служб (тепло, водо-, электроснабжение и пр.), правоохранительных органов и т. д.;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террористы под видом семейных пар с малолетними детьми</a:t>
            </a:r>
            <a:r>
              <a:rPr lang="ru-RU" sz="2400" dirty="0" smtClean="0"/>
              <a:t>. </a:t>
            </a:r>
            <a:r>
              <a:rPr lang="ru-RU" sz="2400" i="1" dirty="0" smtClean="0"/>
              <a:t>Один из взрослых может под благовидным предлогом отвлекать внимание охраны на себя, чтобы прикрыть действия второго по проносу и закладке ВУ.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000066"/>
                </a:solidFill>
              </a:rPr>
              <a:t>Преступники приносят с собой: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ВУ, замаскированные под различные предметы;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спрятанные под одеждой специальные пояса с ВУ;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огнестрельное оружие (под одеждой, в тубусах и сумках, открыто).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s://www.pureleverage.com/amiya/wp-content/uploads/sites/2428/2013/11/3D-Women-Pulling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99" y="3313112"/>
            <a:ext cx="1510242" cy="16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renertb.ru/wp-content/uploads/2018/02/Depositphotos_57168339_m-2015-768x5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32" y="4958292"/>
            <a:ext cx="18542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2.depositphotos.com/5002245/10442/i/950/depositphotos_104422428-stock-photo-3d-man-with-with-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4758267"/>
            <a:ext cx="1227666" cy="15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9" y="161925"/>
            <a:ext cx="9991725" cy="657225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Почтовый канал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660066"/>
                </a:solidFill>
              </a:rPr>
              <a:t>Письма</a:t>
            </a:r>
            <a:r>
              <a:rPr lang="ru-RU" sz="2400" dirty="0">
                <a:solidFill>
                  <a:srgbClr val="660066"/>
                </a:solidFill>
              </a:rPr>
              <a:t>, </a:t>
            </a:r>
            <a:r>
              <a:rPr lang="ru-RU" sz="2400" dirty="0" smtClean="0">
                <a:solidFill>
                  <a:srgbClr val="660066"/>
                </a:solidFill>
              </a:rPr>
              <a:t>бандероли, </a:t>
            </a:r>
            <a:r>
              <a:rPr lang="ru-RU" sz="2400" dirty="0">
                <a:solidFill>
                  <a:srgbClr val="660066"/>
                </a:solidFill>
              </a:rPr>
              <a:t>посылки с </a:t>
            </a:r>
            <a:r>
              <a:rPr lang="ru-RU" sz="2400" dirty="0" smtClean="0">
                <a:solidFill>
                  <a:srgbClr val="660066"/>
                </a:solidFill>
              </a:rPr>
              <a:t>ВВ, ВУ и ОВ (отравляющими веществами).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Основные признаки:</a:t>
            </a:r>
            <a:endParaRPr lang="ru-RU" sz="2600" b="1" i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/>
              <a:t>толщина письма от 3 мм и выше, при этом </a:t>
            </a:r>
            <a:r>
              <a:rPr lang="ru-RU" sz="2400" dirty="0" smtClean="0"/>
              <a:t>имеются отдельные утолщения во вложении;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/>
              <a:t>смещение центра тяжести письма (пакета) к одной из его сторон;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в конверте перемещающихся </a:t>
            </a:r>
            <a:r>
              <a:rPr lang="ru-RU" sz="2400" dirty="0" smtClean="0"/>
              <a:t>предметов;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/>
              <a:t>наличие во вложении металлических либо пластмассовых предметов;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на конверте масляных пятен, проколов, металлических кнопок, полосок и т. д.;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</a:t>
            </a:r>
            <a:r>
              <a:rPr lang="ru-RU" sz="2400" dirty="0" smtClean="0"/>
              <a:t>необычных запахов;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 smtClean="0"/>
              <a:t>звук работы часового механизма;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 smtClean="0"/>
              <a:t>шорох </a:t>
            </a:r>
            <a:r>
              <a:rPr lang="ru-RU" sz="2400" dirty="0"/>
              <a:t>пересыпающегося </a:t>
            </a:r>
            <a:r>
              <a:rPr lang="ru-RU" sz="2400" dirty="0" smtClean="0"/>
              <a:t>порошкообразного вещества.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https://kurspresent.ru/assets/images/resources/244/figure-running-letter-500-clr-569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34" y="753532"/>
            <a:ext cx="1329268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.depositphotos.com/1760000/5023/i/950/depositphotos_50231459-stock-photo-3d-man-and-mail-envel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467" y="2179306"/>
            <a:ext cx="1416049" cy="18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171451"/>
            <a:ext cx="10020300" cy="586991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600" b="1" i="1" dirty="0" smtClean="0">
                <a:solidFill>
                  <a:srgbClr val="000066"/>
                </a:solidFill>
              </a:rPr>
              <a:t>Вспомогательные признаки:</a:t>
            </a:r>
            <a:endParaRPr lang="ru-RU" sz="2600" b="1" i="1" dirty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/>
              <a:t>особо тщательная заделка письма, бандероли, посылки, в том числе </a:t>
            </a:r>
            <a:r>
              <a:rPr lang="ru-RU" sz="2400" dirty="0" smtClean="0"/>
              <a:t>клеящейся </a:t>
            </a:r>
            <a:r>
              <a:rPr lang="ru-RU" sz="2400" dirty="0"/>
              <a:t>лентой, бумажными полосами и т. д.;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надписей типа «лично в руки», «вскрыть только лично», «вручить лично», «секретно», «только </a:t>
            </a:r>
            <a:r>
              <a:rPr lang="ru-RU" sz="2400" dirty="0" smtClean="0"/>
              <a:t>главе (председателю, начальнику)» </a:t>
            </a:r>
            <a:r>
              <a:rPr lang="ru-RU" sz="2400" dirty="0"/>
              <a:t>и т. д.;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отсутствие обратного адреса или фамилии отправителя, неразборчивое их написание, явно вымышленный адрес; 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sz="2400" dirty="0"/>
              <a:t>с</a:t>
            </a:r>
            <a:r>
              <a:rPr lang="ru-RU" sz="2400" dirty="0" smtClean="0"/>
              <a:t>амодельная </a:t>
            </a:r>
            <a:r>
              <a:rPr lang="ru-RU" sz="2400" dirty="0"/>
              <a:t>нестандартная упаковка.</a:t>
            </a:r>
          </a:p>
          <a:p>
            <a:endParaRPr lang="ru-RU" dirty="0"/>
          </a:p>
        </p:txBody>
      </p:sp>
      <p:pic>
        <p:nvPicPr>
          <p:cNvPr id="4" name="Picture 4" descr="https://static5.depositphotos.com/1000941/495/i/950/depositphotos_4952778-stock-photo-e-mail-concept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68" y="3488268"/>
            <a:ext cx="1399115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.depositphotos.com/1552219/1336/i/950/depositphotos_13364289-stock-photo-package-to-the-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90" y="5167548"/>
            <a:ext cx="1693334" cy="169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" y="152400"/>
            <a:ext cx="9915525" cy="670559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Меры по обнаружению:</a:t>
            </a:r>
          </a:p>
          <a:p>
            <a:pPr marL="0" indent="0">
              <a:buClr>
                <a:srgbClr val="660033"/>
              </a:buClr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Элементарное (но без излишней подозрительности) внимание: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400" dirty="0" smtClean="0"/>
              <a:t>к незнакомым и так называемым бесхозным предметам;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400" dirty="0" smtClean="0"/>
              <a:t>лицам, </a:t>
            </a:r>
            <a:r>
              <a:rPr lang="ru-RU" sz="2400" u="sng" dirty="0" smtClean="0"/>
              <a:t>ведущим себя </a:t>
            </a:r>
            <a:r>
              <a:rPr lang="ru-RU" sz="2400" dirty="0" smtClean="0"/>
              <a:t>подозрительно, </a:t>
            </a:r>
            <a:r>
              <a:rPr lang="ru-RU" sz="2400" u="sng" dirty="0" smtClean="0"/>
              <a:t>проявляющим</a:t>
            </a:r>
            <a:r>
              <a:rPr lang="ru-RU" sz="2400" dirty="0" smtClean="0"/>
              <a:t> внешние признаки волнения, беспокойства, страха, </a:t>
            </a:r>
            <a:r>
              <a:rPr lang="ru-RU" sz="2400" u="sng" dirty="0" smtClean="0"/>
              <a:t>стремящимся</a:t>
            </a:r>
            <a:r>
              <a:rPr lang="ru-RU" sz="2400" dirty="0" smtClean="0"/>
              <a:t> проникнуть в подсобные помещения, подвалы и иные укромные места, </a:t>
            </a:r>
            <a:r>
              <a:rPr lang="ru-RU" sz="2400" u="sng" dirty="0" smtClean="0"/>
              <a:t>совершающим</a:t>
            </a:r>
            <a:r>
              <a:rPr lang="ru-RU" sz="2400" dirty="0" smtClean="0"/>
              <a:t> различного рода манипуляции с находящимися в их руках сумками, пакетами, свёртками, кейсами и т. д.;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400" dirty="0" smtClean="0"/>
              <a:t>предметам (сумки, кейсы, пакеты, свёртки, коробки и пр.), которые пытаются пронести с собой в здание незнакомые лица;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400" dirty="0" smtClean="0"/>
              <a:t>к внешнему виду и содержимому входящей корреспонденции и поступающих почтовых отправлений, своим тактильным ощущениям и обонянию при работе с ними.</a:t>
            </a:r>
          </a:p>
          <a:p>
            <a:pPr marL="646113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2290" name="Picture 2" descr="https://avatars.mds.yandex.net/get-pdb/251121/255df3dc-4af8-43f7-9b0a-29ebbdbfa075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6" y="2751667"/>
            <a:ext cx="127846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4.bp.blogspot.com/-sFAf9i8CQNk/TVnqq3Plk1I/AAAAAAAAAXk/q4ibU5C6AA4/s1600/no_talking_on_cell_phone_pc_800_w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4868333"/>
            <a:ext cx="1601257" cy="18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85" y="175099"/>
            <a:ext cx="10077857" cy="659823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0099"/>
                </a:solidFill>
              </a:rPr>
              <a:t>Меры по обнаружению</a:t>
            </a:r>
            <a:r>
              <a:rPr lang="ru-RU" sz="2800" b="1" dirty="0" smtClean="0">
                <a:solidFill>
                  <a:srgbClr val="000099"/>
                </a:solidFill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i="1" dirty="0" smtClean="0">
                <a:solidFill>
                  <a:srgbClr val="003300"/>
                </a:solidFill>
              </a:rPr>
              <a:t>Профилактический осмотр </a:t>
            </a:r>
            <a:r>
              <a:rPr lang="ru-RU" sz="2400" dirty="0" smtClean="0"/>
              <a:t>здания по </a:t>
            </a:r>
            <a:r>
              <a:rPr lang="ru-RU" sz="2400" dirty="0"/>
              <a:t>установленному графику </a:t>
            </a:r>
            <a:r>
              <a:rPr lang="ru-RU" sz="2400" dirty="0" smtClean="0"/>
              <a:t>(как </a:t>
            </a:r>
            <a:r>
              <a:rPr lang="ru-RU" sz="2400" dirty="0"/>
              <a:t>минимум два человека </a:t>
            </a:r>
            <a:r>
              <a:rPr lang="ru-RU" sz="2400" dirty="0" smtClean="0"/>
              <a:t>по </a:t>
            </a:r>
            <a:r>
              <a:rPr lang="ru-RU" sz="2400" dirty="0"/>
              <a:t>принципу </a:t>
            </a:r>
            <a:r>
              <a:rPr lang="ru-RU" sz="2400" dirty="0" smtClean="0"/>
              <a:t>«что </a:t>
            </a:r>
            <a:r>
              <a:rPr lang="ru-RU" sz="2400" dirty="0"/>
              <a:t>пропустит один, может заметить </a:t>
            </a:r>
            <a:r>
              <a:rPr lang="ru-RU" sz="2400" dirty="0" smtClean="0"/>
              <a:t>другой» плюс страховка на случай обнаружения ВУ, лиц, совершающих преступление и т. п.).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i="1" dirty="0" smtClean="0"/>
              <a:t>Видеонаблюдение</a:t>
            </a:r>
            <a:r>
              <a:rPr lang="ru-RU" sz="2400" dirty="0" smtClean="0"/>
              <a:t>… 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2400" u="sng" dirty="0" smtClean="0">
                <a:solidFill>
                  <a:srgbClr val="C00000"/>
                </a:solidFill>
              </a:rPr>
              <a:t>Не рекомендуется: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dirty="0" smtClean="0"/>
              <a:t>при осмотре пользоваться радиопереговорными </a:t>
            </a:r>
            <a:r>
              <a:rPr lang="ru-RU" sz="2400" dirty="0"/>
              <a:t>устройствами, чтобы исключить случайное срабатывание радиоуправляемого </a:t>
            </a:r>
            <a:r>
              <a:rPr lang="ru-RU" sz="2400" dirty="0" smtClean="0"/>
              <a:t>ВУ;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dirty="0" smtClean="0"/>
              <a:t>приближаться </a:t>
            </a:r>
            <a:r>
              <a:rPr lang="ru-RU" sz="2400" dirty="0"/>
              <a:t>к подозрительному объекту с металлическими </a:t>
            </a:r>
            <a:r>
              <a:rPr lang="ru-RU" sz="2400" dirty="0" smtClean="0"/>
              <a:t>предметами, чтобы </a:t>
            </a:r>
            <a:r>
              <a:rPr lang="ru-RU" sz="2400" dirty="0"/>
              <a:t>исключить срабатывание ВУ с магнитным типом взрывателя</a:t>
            </a:r>
            <a:r>
              <a:rPr lang="ru-RU" sz="2400" dirty="0" smtClean="0"/>
              <a:t>.</a:t>
            </a:r>
            <a:endParaRPr lang="ru-RU" sz="2400" b="1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https://konspekta.net/studopedianet/baza2/932886262358.files/image0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1" y="1777999"/>
            <a:ext cx="2064808" cy="18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g14.postila.ru/resize?w=350&amp;src=%2Fdata%2Ff4%2F30%2Fbe%2F6a%2Ff430be6a5b16796e9fbcfc774aedf814c5a7750c052049fa884273e29d5aa7b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67" y="2109787"/>
            <a:ext cx="2077339" cy="20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3.bp.blogspot.com/-Uz9lDQD6qFE/WAEP9ybqZyI/AAAAAAAAAPI/4v36UpYJH8MMkAdpQJSXBLKPzJ6XnPerACLcB/s1600/canstockphoto96693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28" y="1888067"/>
            <a:ext cx="1551880" cy="17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3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andex.ru/images/_crpd/PkwWU5830/1a2890xK/eGQrAgK4XIM74CBB4hJzYsqzyTaFGynZUxZrBLOMXMcbCstX6FC8tyR6XTHLUBZwV1Ttx7v_zMQonN7hbNms7-ywH3fimbnSfrE1FUMzFjK709hXtW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99" y="5067300"/>
            <a:ext cx="150706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67" y="160867"/>
            <a:ext cx="9770533" cy="6697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buNone/>
            </a:pPr>
            <a:endParaRPr lang="ru-RU" sz="800" b="1" dirty="0" smtClean="0">
              <a:solidFill>
                <a:srgbClr val="000066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При обнаружении подозрительного предмета:</a:t>
            </a:r>
          </a:p>
          <a:p>
            <a:pPr>
              <a:spcBef>
                <a:spcPts val="600"/>
              </a:spcBef>
            </a:pPr>
            <a:r>
              <a:rPr lang="ru-RU" sz="2400" u="sng" dirty="0" smtClean="0"/>
              <a:t>Не </a:t>
            </a:r>
            <a:r>
              <a:rPr lang="ru-RU" sz="2400" u="sng" dirty="0"/>
              <a:t>подходите </a:t>
            </a:r>
            <a:r>
              <a:rPr lang="ru-RU" sz="2400" dirty="0"/>
              <a:t>к нему </a:t>
            </a:r>
            <a:r>
              <a:rPr lang="ru-RU" sz="2400" dirty="0" smtClean="0"/>
              <a:t>близко, </a:t>
            </a:r>
            <a:r>
              <a:rPr lang="ru-RU" sz="2400" u="sng" dirty="0" smtClean="0"/>
              <a:t>не </a:t>
            </a:r>
            <a:r>
              <a:rPr lang="ru-RU" sz="2400" u="sng" dirty="0"/>
              <a:t>подпускайте </a:t>
            </a:r>
            <a:r>
              <a:rPr lang="ru-RU" sz="2400" dirty="0" smtClean="0"/>
              <a:t>других людей</a:t>
            </a:r>
            <a:r>
              <a:rPr lang="ru-RU" sz="2400" dirty="0"/>
              <a:t>, </a:t>
            </a:r>
            <a:r>
              <a:rPr lang="ru-RU" sz="2400" dirty="0" smtClean="0"/>
              <a:t>   </a:t>
            </a:r>
            <a:r>
              <a:rPr lang="ru-RU" sz="2400" u="sng" dirty="0" smtClean="0"/>
              <a:t>не </a:t>
            </a:r>
            <a:r>
              <a:rPr lang="ru-RU" sz="2400" u="sng" dirty="0"/>
              <a:t>позволяйте </a:t>
            </a:r>
            <a:r>
              <a:rPr lang="ru-RU" sz="2400" dirty="0"/>
              <a:t>им прикасаться к опасному предмету или пытаться обезвредить его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 smtClean="0"/>
              <a:t>Сообщите </a:t>
            </a:r>
            <a:r>
              <a:rPr lang="ru-RU" sz="2400" u="sng" dirty="0" smtClean="0"/>
              <a:t>лично</a:t>
            </a:r>
            <a:r>
              <a:rPr lang="ru-RU" sz="2400" dirty="0" smtClean="0"/>
              <a:t> или </a:t>
            </a:r>
            <a:r>
              <a:rPr lang="ru-RU" sz="2400" u="sng" dirty="0" smtClean="0"/>
              <a:t>через других лиц </a:t>
            </a:r>
            <a:r>
              <a:rPr lang="ru-RU" sz="2400" dirty="0" smtClean="0"/>
              <a:t>сотрудникам службы безопасности (либо позвоните </a:t>
            </a:r>
            <a:r>
              <a:rPr lang="ru-RU" sz="2400" u="sng" dirty="0" smtClean="0"/>
              <a:t>по стационарному телефону </a:t>
            </a:r>
            <a:r>
              <a:rPr lang="ru-RU" sz="2400" dirty="0" smtClean="0"/>
              <a:t>по номеру </a:t>
            </a:r>
            <a:r>
              <a:rPr lang="ru-RU" sz="2400" b="1" dirty="0" smtClean="0"/>
              <a:t>102</a:t>
            </a:r>
            <a:r>
              <a:rPr lang="ru-RU" sz="2400" dirty="0" smtClean="0"/>
              <a:t> или </a:t>
            </a:r>
            <a:r>
              <a:rPr lang="ru-RU" sz="2400" b="1" dirty="0" smtClean="0"/>
              <a:t>112</a:t>
            </a:r>
            <a:r>
              <a:rPr lang="ru-RU" sz="2400" dirty="0" smtClean="0"/>
              <a:t>, или дежурному Управления ФСБ России по Свердловской области </a:t>
            </a:r>
            <a:r>
              <a:rPr lang="ru-RU" sz="2400" dirty="0"/>
              <a:t>— </a:t>
            </a:r>
            <a:r>
              <a:rPr lang="ru-RU" sz="2400" b="1" dirty="0" smtClean="0"/>
              <a:t>358-82-92</a:t>
            </a:r>
            <a:r>
              <a:rPr lang="ru-RU" sz="2400" dirty="0" smtClean="0"/>
              <a:t>). </a:t>
            </a:r>
            <a:endParaRPr lang="ru-RU" sz="2400" b="1" dirty="0"/>
          </a:p>
          <a:p>
            <a:pPr>
              <a:spcBef>
                <a:spcPts val="600"/>
              </a:spcBef>
            </a:pPr>
            <a:r>
              <a:rPr lang="ru-RU" sz="2400" dirty="0" smtClean="0"/>
              <a:t>Организуйте </a:t>
            </a:r>
            <a:r>
              <a:rPr lang="ru-RU" sz="2400" u="sng" dirty="0" smtClean="0"/>
              <a:t>охрану</a:t>
            </a:r>
            <a:r>
              <a:rPr lang="ru-RU" sz="2400" dirty="0" smtClean="0"/>
              <a:t> и, по возможности, оцепление места обнаружения подозрительного предмета до прибытия сотрудников правоохранительных органов.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 smtClean="0"/>
              <a:t>Организуйте </a:t>
            </a:r>
            <a:r>
              <a:rPr lang="ru-RU" sz="2400" u="sng" dirty="0" smtClean="0"/>
              <a:t>без паники </a:t>
            </a:r>
            <a:r>
              <a:rPr lang="ru-RU" sz="2400" dirty="0" smtClean="0"/>
              <a:t>вывод </a:t>
            </a:r>
            <a:r>
              <a:rPr lang="ru-RU" sz="2400" dirty="0"/>
              <a:t>людей из опасного места.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40" name="Picture 4" descr="https://kurspresent.ru/assets/images/resources/250/talking-on-cell-phone-pa-500-clr-23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4" y="3589867"/>
            <a:ext cx="1397002" cy="16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kurspresent.ru/assets/images/resources/171/stick-figure-virus-shield-anim-500-clr-87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4" y="1354667"/>
            <a:ext cx="1210203" cy="16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krpress.info/wp-content/uploads/2016/10/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2023534"/>
            <a:ext cx="248920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67" y="160867"/>
            <a:ext cx="9889066" cy="66971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При обнаружении подозрительного лица (лиц):</a:t>
            </a:r>
          </a:p>
          <a:p>
            <a:pPr>
              <a:spcBef>
                <a:spcPts val="600"/>
              </a:spcBef>
            </a:pPr>
            <a:r>
              <a:rPr lang="ru-RU" sz="2400" u="sng" dirty="0" smtClean="0"/>
              <a:t>Не вступайте </a:t>
            </a:r>
            <a:r>
              <a:rPr lang="ru-RU" sz="2400" dirty="0" smtClean="0"/>
              <a:t>с ними в контакт, </a:t>
            </a:r>
            <a:r>
              <a:rPr lang="ru-RU" sz="2400" u="sng" dirty="0" smtClean="0"/>
              <a:t>не пытайтесь </a:t>
            </a:r>
            <a:r>
              <a:rPr lang="ru-RU" sz="2400" dirty="0" smtClean="0"/>
              <a:t>самостоятельно их обезвредить или совершить иные действия, которые способны спровоцировать преступников на приведение в действие ВУ либо применение огнестрельного оружия.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 smtClean="0"/>
              <a:t>Сообщите (</a:t>
            </a:r>
            <a:r>
              <a:rPr lang="ru-RU" sz="2400" b="1" dirty="0" smtClean="0"/>
              <a:t>скрытно</a:t>
            </a:r>
            <a:r>
              <a:rPr lang="ru-RU" sz="2400" dirty="0" smtClean="0"/>
              <a:t>) лично или через других лиц сотрудникам службы безопасности (либо позвоните </a:t>
            </a:r>
            <a:r>
              <a:rPr lang="ru-RU" sz="2400" u="sng" dirty="0" smtClean="0"/>
              <a:t>по стационарному телефону </a:t>
            </a:r>
            <a:r>
              <a:rPr lang="ru-RU" sz="2400" dirty="0" smtClean="0"/>
              <a:t>на номер </a:t>
            </a:r>
            <a:r>
              <a:rPr lang="ru-RU" sz="2400" b="1" dirty="0" smtClean="0"/>
              <a:t>102</a:t>
            </a:r>
            <a:r>
              <a:rPr lang="ru-RU" sz="2400" dirty="0" smtClean="0"/>
              <a:t> или </a:t>
            </a:r>
            <a:r>
              <a:rPr lang="ru-RU" sz="2400" b="1" dirty="0" smtClean="0"/>
              <a:t>112</a:t>
            </a:r>
            <a:r>
              <a:rPr lang="ru-RU" sz="2400" dirty="0" smtClean="0"/>
              <a:t>, или дежурному Управления ФСБ России по Свердловской области </a:t>
            </a:r>
            <a:r>
              <a:rPr lang="ru-RU" sz="2400" dirty="0"/>
              <a:t>— </a:t>
            </a:r>
            <a:r>
              <a:rPr lang="ru-RU" sz="2400" b="1" dirty="0" smtClean="0"/>
              <a:t>358-82-92</a:t>
            </a:r>
            <a:r>
              <a:rPr lang="ru-RU" sz="2400" dirty="0" smtClean="0"/>
              <a:t>). </a:t>
            </a:r>
          </a:p>
          <a:p>
            <a:pPr marL="0" indent="0">
              <a:spcBef>
                <a:spcPts val="600"/>
              </a:spcBef>
              <a:buNone/>
            </a:pPr>
            <a:endParaRPr lang="ru-RU" sz="900" b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400" b="1" i="1" dirty="0" smtClean="0">
                <a:solidFill>
                  <a:srgbClr val="660066"/>
                </a:solidFill>
              </a:rPr>
              <a:t>При обнаружении подозрительных предметов и лиц сотрудники службы безопасности должны действовать в соответствии с должностной инструкцией и складывающейся ситуацией, не совершая действий, влекущих панику у окружающих.</a:t>
            </a:r>
            <a:endParaRPr lang="ru-RU" sz="2400" b="1" i="1" dirty="0">
              <a:solidFill>
                <a:srgbClr val="660066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4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https://kurspresent.ru/assets/images/resources/242/figure-talk-giant-phone-anim-500-clr-67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67" y="2226733"/>
            <a:ext cx="1842557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</TotalTime>
  <Words>1273</Words>
  <Application>Microsoft Office PowerPoint</Application>
  <PresentationFormat>Широкоэкранный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Березуцкий Сергей Юрьевич</cp:lastModifiedBy>
  <cp:revision>90</cp:revision>
  <dcterms:created xsi:type="dcterms:W3CDTF">2020-02-22T13:06:04Z</dcterms:created>
  <dcterms:modified xsi:type="dcterms:W3CDTF">2022-04-01T06:09:09Z</dcterms:modified>
</cp:coreProperties>
</file>